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6" r:id="rId6"/>
    <p:sldId id="260" r:id="rId7"/>
    <p:sldId id="261" r:id="rId8"/>
    <p:sldId id="270" r:id="rId9"/>
    <p:sldId id="272" r:id="rId10"/>
    <p:sldId id="263" r:id="rId11"/>
    <p:sldId id="264" r:id="rId12"/>
    <p:sldId id="265" r:id="rId13"/>
    <p:sldId id="273" r:id="rId14"/>
    <p:sldId id="269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EA196-3F69-498A-939E-59296E401FC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A1729-8C0B-4A9A-9027-5B7B1E1BAB5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u="sng" dirty="0" smtClean="0">
              <a:solidFill>
                <a:srgbClr val="000000"/>
              </a:solidFill>
              <a:latin typeface="Tahoma"/>
            </a:rPr>
            <a:t>2 этап.</a:t>
          </a:r>
          <a:r>
            <a:rPr lang="ru-RU" dirty="0" smtClean="0">
              <a:solidFill>
                <a:srgbClr val="000000"/>
              </a:solidFill>
              <a:latin typeface="Tahoma"/>
            </a:rPr>
            <a:t> Создание конструкций по контурной схеме, по замыслу, составление орнаментов.                  </a:t>
          </a:r>
          <a:endParaRPr lang="ru-RU" dirty="0"/>
        </a:p>
      </dgm:t>
    </dgm:pt>
    <dgm:pt modelId="{0471146F-95A1-415F-AC16-EF624BC80424}" type="parTrans" cxnId="{4E1E9B78-1ECE-4C0A-A7BA-2FD8AF0288A3}">
      <dgm:prSet/>
      <dgm:spPr/>
      <dgm:t>
        <a:bodyPr/>
        <a:lstStyle/>
        <a:p>
          <a:endParaRPr lang="ru-RU"/>
        </a:p>
      </dgm:t>
    </dgm:pt>
    <dgm:pt modelId="{5BA5256E-18E9-440E-8080-21AE0F5EBCCD}" type="sibTrans" cxnId="{4E1E9B78-1ECE-4C0A-A7BA-2FD8AF0288A3}">
      <dgm:prSet/>
      <dgm:spPr/>
      <dgm:t>
        <a:bodyPr/>
        <a:lstStyle/>
        <a:p>
          <a:endParaRPr lang="ru-RU"/>
        </a:p>
      </dgm:t>
    </dgm:pt>
    <dgm:pt modelId="{4E5F9372-9D03-4E7F-BDD1-F14F19ACAA2D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u="sng" dirty="0" smtClean="0">
              <a:solidFill>
                <a:srgbClr val="000000"/>
              </a:solidFill>
              <a:latin typeface="Tahoma"/>
            </a:rPr>
            <a:t>3 этап.</a:t>
          </a:r>
          <a:r>
            <a:rPr lang="ru-RU" dirty="0" smtClean="0">
              <a:solidFill>
                <a:srgbClr val="000000"/>
              </a:solidFill>
              <a:latin typeface="Tahoma"/>
            </a:rPr>
            <a:t> Коллективное </a:t>
          </a:r>
          <a:r>
            <a:rPr lang="ru-RU" dirty="0" smtClean="0">
              <a:solidFill>
                <a:srgbClr val="000000"/>
              </a:solidFill>
              <a:latin typeface="Tahoma"/>
            </a:rPr>
            <a:t>сюжетное  конструирование</a:t>
          </a:r>
          <a:r>
            <a:rPr lang="ru-RU" dirty="0" smtClean="0">
              <a:solidFill>
                <a:srgbClr val="000000"/>
              </a:solidFill>
              <a:latin typeface="Tahoma"/>
            </a:rPr>
            <a:t>. </a:t>
          </a:r>
          <a:endParaRPr lang="ru-RU" dirty="0"/>
        </a:p>
      </dgm:t>
    </dgm:pt>
    <dgm:pt modelId="{CF41A204-8037-400D-AF77-B555A406A974}" type="parTrans" cxnId="{577770BD-4F66-4017-979C-BF92CBAC076B}">
      <dgm:prSet/>
      <dgm:spPr/>
      <dgm:t>
        <a:bodyPr/>
        <a:lstStyle/>
        <a:p>
          <a:endParaRPr lang="ru-RU"/>
        </a:p>
      </dgm:t>
    </dgm:pt>
    <dgm:pt modelId="{B275FDAF-602B-418C-AC26-448E004E36EA}" type="sibTrans" cxnId="{577770BD-4F66-4017-979C-BF92CBAC076B}">
      <dgm:prSet/>
      <dgm:spPr/>
      <dgm:t>
        <a:bodyPr/>
        <a:lstStyle/>
        <a:p>
          <a:endParaRPr lang="ru-RU"/>
        </a:p>
      </dgm:t>
    </dgm:pt>
    <dgm:pt modelId="{52C28546-9C88-47BD-83A0-25654233E10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u="sng" dirty="0" smtClean="0">
              <a:solidFill>
                <a:srgbClr val="000000"/>
              </a:solidFill>
              <a:latin typeface="Tahoma"/>
            </a:rPr>
            <a:t>1 этап.</a:t>
          </a:r>
          <a:r>
            <a:rPr lang="ru-RU" dirty="0" smtClean="0">
              <a:solidFill>
                <a:srgbClr val="000000"/>
              </a:solidFill>
              <a:latin typeface="Tahoma"/>
            </a:rPr>
            <a:t>  Ознакомление с конструктором, деталями, способами соединения, конструирование </a:t>
          </a:r>
          <a:endParaRPr lang="ru-RU" dirty="0"/>
        </a:p>
      </dgm:t>
    </dgm:pt>
    <dgm:pt modelId="{DCB68601-06AB-4F52-9D1A-6E78794D3009}" type="parTrans" cxnId="{074F401C-760F-4998-8C53-1FE12A9A0E08}">
      <dgm:prSet/>
      <dgm:spPr/>
      <dgm:t>
        <a:bodyPr/>
        <a:lstStyle/>
        <a:p>
          <a:endParaRPr lang="ru-RU"/>
        </a:p>
      </dgm:t>
    </dgm:pt>
    <dgm:pt modelId="{904B359F-025C-45E0-A172-71BF4CE9A780}" type="sibTrans" cxnId="{074F401C-760F-4998-8C53-1FE12A9A0E08}">
      <dgm:prSet/>
      <dgm:spPr/>
      <dgm:t>
        <a:bodyPr/>
        <a:lstStyle/>
        <a:p>
          <a:endParaRPr lang="ru-RU"/>
        </a:p>
      </dgm:t>
    </dgm:pt>
    <dgm:pt modelId="{828B4143-6713-468A-9B12-8BAE044A4C52}" type="pres">
      <dgm:prSet presAssocID="{8CFEA196-3F69-498A-939E-59296E401F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68A505-187D-4A82-987B-EB4E8CF1B7DA}" type="pres">
      <dgm:prSet presAssocID="{8CFEA196-3F69-498A-939E-59296E401FC8}" presName="dummyMaxCanvas" presStyleCnt="0">
        <dgm:presLayoutVars/>
      </dgm:prSet>
      <dgm:spPr/>
    </dgm:pt>
    <dgm:pt modelId="{A4A79019-0800-468E-9442-DCBE04A7E92E}" type="pres">
      <dgm:prSet presAssocID="{8CFEA196-3F69-498A-939E-59296E401FC8}" presName="ThreeNodes_1" presStyleLbl="node1" presStyleIdx="0" presStyleCnt="3" custScaleX="86539" custScaleY="82223" custLinFactNeighborY="1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ED510-EA9F-4DC8-844A-17DC8019609C}" type="pres">
      <dgm:prSet presAssocID="{8CFEA196-3F69-498A-939E-59296E401FC8}" presName="ThreeNodes_2" presStyleLbl="node1" presStyleIdx="1" presStyleCnt="3" custScaleX="90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17417-172E-42B5-9B68-4CBD30E48880}" type="pres">
      <dgm:prSet presAssocID="{8CFEA196-3F69-498A-939E-59296E401FC8}" presName="ThreeNodes_3" presStyleLbl="node1" presStyleIdx="2" presStyleCnt="3" custScaleX="8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19357-756D-4F3B-9367-AFC4281A2496}" type="pres">
      <dgm:prSet presAssocID="{8CFEA196-3F69-498A-939E-59296E401FC8}" presName="ThreeConn_1-2" presStyleLbl="fgAccFollowNode1" presStyleIdx="0" presStyleCnt="2" custLinFactNeighborX="-63701" custLinFactNeighborY="-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95A9-243E-403F-A2FF-D4D4462E50BC}" type="pres">
      <dgm:prSet presAssocID="{8CFEA196-3F69-498A-939E-59296E401FC8}" presName="ThreeConn_2-3" presStyleLbl="fgAccFollowNode1" presStyleIdx="1" presStyleCnt="2" custLinFactNeighborX="-46930" custLinFactNeighborY="-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9AFB6-E815-4F45-AEFD-0246C9189E40}" type="pres">
      <dgm:prSet presAssocID="{8CFEA196-3F69-498A-939E-59296E401FC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FACBE-C336-44CF-BA07-8B9750AAA291}" type="pres">
      <dgm:prSet presAssocID="{8CFEA196-3F69-498A-939E-59296E401FC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F7AAC-AC53-43FF-A609-E01ABD208918}" type="pres">
      <dgm:prSet presAssocID="{8CFEA196-3F69-498A-939E-59296E401FC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4A77B-FC55-4E4D-85E5-1A4A95DD7BC2}" type="presOf" srcId="{4E5F9372-9D03-4E7F-BDD1-F14F19ACAA2D}" destId="{18CF7AAC-AC53-43FF-A609-E01ABD208918}" srcOrd="1" destOrd="0" presId="urn:microsoft.com/office/officeart/2005/8/layout/vProcess5"/>
    <dgm:cxn modelId="{577770BD-4F66-4017-979C-BF92CBAC076B}" srcId="{8CFEA196-3F69-498A-939E-59296E401FC8}" destId="{4E5F9372-9D03-4E7F-BDD1-F14F19ACAA2D}" srcOrd="2" destOrd="0" parTransId="{CF41A204-8037-400D-AF77-B555A406A974}" sibTransId="{B275FDAF-602B-418C-AC26-448E004E36EA}"/>
    <dgm:cxn modelId="{B4F1590C-CB7D-4505-A8EC-28C3E6D39821}" type="presOf" srcId="{52C28546-9C88-47BD-83A0-25654233E104}" destId="{D119AFB6-E815-4F45-AEFD-0246C9189E40}" srcOrd="1" destOrd="0" presId="urn:microsoft.com/office/officeart/2005/8/layout/vProcess5"/>
    <dgm:cxn modelId="{0C85B291-919C-4A45-8F01-2A0F40C42C51}" type="presOf" srcId="{232A1729-8C0B-4A9A-9027-5B7B1E1BAB59}" destId="{206FACBE-C336-44CF-BA07-8B9750AAA291}" srcOrd="1" destOrd="0" presId="urn:microsoft.com/office/officeart/2005/8/layout/vProcess5"/>
    <dgm:cxn modelId="{6D41E862-51B6-414E-A28A-EF31F666B8E1}" type="presOf" srcId="{5BA5256E-18E9-440E-8080-21AE0F5EBCCD}" destId="{B03095A9-243E-403F-A2FF-D4D4462E50BC}" srcOrd="0" destOrd="0" presId="urn:microsoft.com/office/officeart/2005/8/layout/vProcess5"/>
    <dgm:cxn modelId="{FA9DB194-A12E-481F-9B5A-308D6FBCD57E}" type="presOf" srcId="{232A1729-8C0B-4A9A-9027-5B7B1E1BAB59}" destId="{0F8ED510-EA9F-4DC8-844A-17DC8019609C}" srcOrd="0" destOrd="0" presId="urn:microsoft.com/office/officeart/2005/8/layout/vProcess5"/>
    <dgm:cxn modelId="{D85BB799-2D3A-47A4-9485-2CCE4A8A530B}" type="presOf" srcId="{904B359F-025C-45E0-A172-71BF4CE9A780}" destId="{D1419357-756D-4F3B-9367-AFC4281A2496}" srcOrd="0" destOrd="0" presId="urn:microsoft.com/office/officeart/2005/8/layout/vProcess5"/>
    <dgm:cxn modelId="{760E9A31-63EB-464F-AB3C-DC0EF56AF53E}" type="presOf" srcId="{8CFEA196-3F69-498A-939E-59296E401FC8}" destId="{828B4143-6713-468A-9B12-8BAE044A4C52}" srcOrd="0" destOrd="0" presId="urn:microsoft.com/office/officeart/2005/8/layout/vProcess5"/>
    <dgm:cxn modelId="{A3CA4EC3-90E5-4D6A-99D3-8547E39B485B}" type="presOf" srcId="{52C28546-9C88-47BD-83A0-25654233E104}" destId="{A4A79019-0800-468E-9442-DCBE04A7E92E}" srcOrd="0" destOrd="0" presId="urn:microsoft.com/office/officeart/2005/8/layout/vProcess5"/>
    <dgm:cxn modelId="{074F401C-760F-4998-8C53-1FE12A9A0E08}" srcId="{8CFEA196-3F69-498A-939E-59296E401FC8}" destId="{52C28546-9C88-47BD-83A0-25654233E104}" srcOrd="0" destOrd="0" parTransId="{DCB68601-06AB-4F52-9D1A-6E78794D3009}" sibTransId="{904B359F-025C-45E0-A172-71BF4CE9A780}"/>
    <dgm:cxn modelId="{4E1E9B78-1ECE-4C0A-A7BA-2FD8AF0288A3}" srcId="{8CFEA196-3F69-498A-939E-59296E401FC8}" destId="{232A1729-8C0B-4A9A-9027-5B7B1E1BAB59}" srcOrd="1" destOrd="0" parTransId="{0471146F-95A1-415F-AC16-EF624BC80424}" sibTransId="{5BA5256E-18E9-440E-8080-21AE0F5EBCCD}"/>
    <dgm:cxn modelId="{EFB4BCBF-EA86-472E-A1A7-5277184E8AB7}" type="presOf" srcId="{4E5F9372-9D03-4E7F-BDD1-F14F19ACAA2D}" destId="{78F17417-172E-42B5-9B68-4CBD30E48880}" srcOrd="0" destOrd="0" presId="urn:microsoft.com/office/officeart/2005/8/layout/vProcess5"/>
    <dgm:cxn modelId="{F0DCE7FD-B132-47C1-862A-3BE6945B0AEE}" type="presParOf" srcId="{828B4143-6713-468A-9B12-8BAE044A4C52}" destId="{6F68A505-187D-4A82-987B-EB4E8CF1B7DA}" srcOrd="0" destOrd="0" presId="urn:microsoft.com/office/officeart/2005/8/layout/vProcess5"/>
    <dgm:cxn modelId="{CC6A22BF-9A7D-4615-8D83-FD5C3E4B84D4}" type="presParOf" srcId="{828B4143-6713-468A-9B12-8BAE044A4C52}" destId="{A4A79019-0800-468E-9442-DCBE04A7E92E}" srcOrd="1" destOrd="0" presId="urn:microsoft.com/office/officeart/2005/8/layout/vProcess5"/>
    <dgm:cxn modelId="{F1C54CED-9500-4887-BBEA-501590FF0BAA}" type="presParOf" srcId="{828B4143-6713-468A-9B12-8BAE044A4C52}" destId="{0F8ED510-EA9F-4DC8-844A-17DC8019609C}" srcOrd="2" destOrd="0" presId="urn:microsoft.com/office/officeart/2005/8/layout/vProcess5"/>
    <dgm:cxn modelId="{759C5D87-BD75-4A8D-9B8F-07707FF92443}" type="presParOf" srcId="{828B4143-6713-468A-9B12-8BAE044A4C52}" destId="{78F17417-172E-42B5-9B68-4CBD30E48880}" srcOrd="3" destOrd="0" presId="urn:microsoft.com/office/officeart/2005/8/layout/vProcess5"/>
    <dgm:cxn modelId="{3DE6705A-15C4-4983-AF51-C48773BAC932}" type="presParOf" srcId="{828B4143-6713-468A-9B12-8BAE044A4C52}" destId="{D1419357-756D-4F3B-9367-AFC4281A2496}" srcOrd="4" destOrd="0" presId="urn:microsoft.com/office/officeart/2005/8/layout/vProcess5"/>
    <dgm:cxn modelId="{3592CC6D-D19B-4E17-ACC0-98FBFC4BC3F1}" type="presParOf" srcId="{828B4143-6713-468A-9B12-8BAE044A4C52}" destId="{B03095A9-243E-403F-A2FF-D4D4462E50BC}" srcOrd="5" destOrd="0" presId="urn:microsoft.com/office/officeart/2005/8/layout/vProcess5"/>
    <dgm:cxn modelId="{5CE72F19-E229-4474-AAE5-039762E7B095}" type="presParOf" srcId="{828B4143-6713-468A-9B12-8BAE044A4C52}" destId="{D119AFB6-E815-4F45-AEFD-0246C9189E40}" srcOrd="6" destOrd="0" presId="urn:microsoft.com/office/officeart/2005/8/layout/vProcess5"/>
    <dgm:cxn modelId="{EC41B378-F028-439F-B001-05D5033AB45C}" type="presParOf" srcId="{828B4143-6713-468A-9B12-8BAE044A4C52}" destId="{206FACBE-C336-44CF-BA07-8B9750AAA291}" srcOrd="7" destOrd="0" presId="urn:microsoft.com/office/officeart/2005/8/layout/vProcess5"/>
    <dgm:cxn modelId="{CC5B4929-6B07-4369-AF84-C0902A7B087E}" type="presParOf" srcId="{828B4143-6713-468A-9B12-8BAE044A4C52}" destId="{18CF7AAC-AC53-43FF-A609-E01ABD20891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9019-0800-468E-9442-DCBE04A7E92E}">
      <dsp:nvSpPr>
        <dsp:cNvPr id="0" name=""/>
        <dsp:cNvSpPr/>
      </dsp:nvSpPr>
      <dsp:spPr>
        <a:xfrm>
          <a:off x="457267" y="83096"/>
          <a:ext cx="5879420" cy="66241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rgbClr val="000000"/>
              </a:solidFill>
              <a:latin typeface="Tahoma"/>
            </a:rPr>
            <a:t>1 этап.</a:t>
          </a:r>
          <a:r>
            <a:rPr lang="ru-RU" sz="1600" kern="1200" dirty="0" smtClean="0">
              <a:solidFill>
                <a:srgbClr val="000000"/>
              </a:solidFill>
              <a:latin typeface="Tahoma"/>
            </a:rPr>
            <a:t>  Ознакомление с конструктором, деталями, способами соединения, конструирование </a:t>
          </a:r>
          <a:endParaRPr lang="ru-RU" sz="1600" kern="1200" dirty="0"/>
        </a:p>
      </dsp:txBody>
      <dsp:txXfrm>
        <a:off x="476668" y="102497"/>
        <a:ext cx="5129140" cy="623613"/>
      </dsp:txXfrm>
    </dsp:sp>
    <dsp:sp modelId="{0F8ED510-EA9F-4DC8-844A-17DC8019609C}">
      <dsp:nvSpPr>
        <dsp:cNvPr id="0" name=""/>
        <dsp:cNvSpPr/>
      </dsp:nvSpPr>
      <dsp:spPr>
        <a:xfrm>
          <a:off x="936107" y="939904"/>
          <a:ext cx="6120673" cy="80563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rgbClr val="000000"/>
              </a:solidFill>
              <a:latin typeface="Tahoma"/>
            </a:rPr>
            <a:t>2 этап.</a:t>
          </a:r>
          <a:r>
            <a:rPr lang="ru-RU" sz="1600" kern="1200" dirty="0" smtClean="0">
              <a:solidFill>
                <a:srgbClr val="000000"/>
              </a:solidFill>
              <a:latin typeface="Tahoma"/>
            </a:rPr>
            <a:t> Создание конструкций по контурной схеме, по замыслу, составление орнаментов.                  </a:t>
          </a:r>
          <a:endParaRPr lang="ru-RU" sz="1600" kern="1200" dirty="0"/>
        </a:p>
      </dsp:txBody>
      <dsp:txXfrm>
        <a:off x="959703" y="963500"/>
        <a:ext cx="5061656" cy="758440"/>
      </dsp:txXfrm>
    </dsp:sp>
    <dsp:sp modelId="{78F17417-172E-42B5-9B68-4CBD30E48880}">
      <dsp:nvSpPr>
        <dsp:cNvPr id="0" name=""/>
        <dsp:cNvSpPr/>
      </dsp:nvSpPr>
      <dsp:spPr>
        <a:xfrm>
          <a:off x="1702976" y="1879808"/>
          <a:ext cx="5785867" cy="80563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rgbClr val="000000"/>
              </a:solidFill>
              <a:latin typeface="Tahoma"/>
            </a:rPr>
            <a:t>3 этап.</a:t>
          </a:r>
          <a:r>
            <a:rPr lang="ru-RU" sz="1600" kern="1200" dirty="0" smtClean="0">
              <a:solidFill>
                <a:srgbClr val="000000"/>
              </a:solidFill>
              <a:latin typeface="Tahoma"/>
            </a:rPr>
            <a:t> Коллективное </a:t>
          </a:r>
          <a:r>
            <a:rPr lang="ru-RU" sz="1600" kern="1200" dirty="0" smtClean="0">
              <a:solidFill>
                <a:srgbClr val="000000"/>
              </a:solidFill>
              <a:latin typeface="Tahoma"/>
            </a:rPr>
            <a:t>сюжетное  конструирование</a:t>
          </a:r>
          <a:r>
            <a:rPr lang="ru-RU" sz="1600" kern="1200" dirty="0" smtClean="0">
              <a:solidFill>
                <a:srgbClr val="000000"/>
              </a:solidFill>
              <a:latin typeface="Tahoma"/>
            </a:rPr>
            <a:t>. </a:t>
          </a:r>
          <a:endParaRPr lang="ru-RU" sz="1600" kern="1200" dirty="0"/>
        </a:p>
      </dsp:txBody>
      <dsp:txXfrm>
        <a:off x="1726572" y="1903404"/>
        <a:ext cx="4782197" cy="758440"/>
      </dsp:txXfrm>
    </dsp:sp>
    <dsp:sp modelId="{D1419357-756D-4F3B-9367-AFC4281A2496}">
      <dsp:nvSpPr>
        <dsp:cNvPr id="0" name=""/>
        <dsp:cNvSpPr/>
      </dsp:nvSpPr>
      <dsp:spPr>
        <a:xfrm>
          <a:off x="5936716" y="588221"/>
          <a:ext cx="523660" cy="523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054540" y="588221"/>
        <a:ext cx="288013" cy="394054"/>
      </dsp:txXfrm>
    </dsp:sp>
    <dsp:sp modelId="{B03095A9-243E-403F-A2FF-D4D4462E50BC}">
      <dsp:nvSpPr>
        <dsp:cNvPr id="0" name=""/>
        <dsp:cNvSpPr/>
      </dsp:nvSpPr>
      <dsp:spPr>
        <a:xfrm>
          <a:off x="6624006" y="1531971"/>
          <a:ext cx="523660" cy="523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741830" y="1531971"/>
        <a:ext cx="288013" cy="394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5608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Муниципальное автономное дошкольное образовательное учреждение</a:t>
            </a:r>
            <a:endParaRPr lang="ru-RU" sz="1400" b="1" dirty="0"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«Детский сад №1»</a:t>
            </a:r>
            <a:endParaRPr lang="ru-RU" sz="1400" b="1" dirty="0"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1369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технологии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ТИКО - моделирование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развитии познавательной активности детей дошкольного возраста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2031" y="4959783"/>
            <a:ext cx="2028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Сухова Е.С.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7955" y="764704"/>
            <a:ext cx="53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Психические процессы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85273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Слуховой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441851"/>
            <a:ext cx="2330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«Симметричное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конструирование»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Desktop\Фото ТИКО\IMG_20190909_1602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7865"/>
            <a:ext cx="166433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ТИКО\20210326_081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6591" y="4235951"/>
            <a:ext cx="242506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ото ТИКО\20210326_0809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7284" y="1740084"/>
            <a:ext cx="2157186" cy="152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Фото ТИКО\20210326_1346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933056"/>
            <a:ext cx="259228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2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7955" y="620688"/>
            <a:ext cx="53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Психические процессы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235414"/>
            <a:ext cx="2318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«Составь фигуру»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ТИКО\IMG_20190909_1534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30538" r="59926" b="34731"/>
          <a:stretch/>
        </p:blipFill>
        <p:spPr bwMode="auto">
          <a:xfrm>
            <a:off x="1043608" y="3682008"/>
            <a:ext cx="2088232" cy="238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ТИКО\IMG_20190909_1534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4" t="39804" b="35675"/>
          <a:stretch/>
        </p:blipFill>
        <p:spPr bwMode="auto">
          <a:xfrm>
            <a:off x="4415256" y="4151818"/>
            <a:ext cx="2592212" cy="192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20210326_1347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29" y="1340768"/>
            <a:ext cx="2256185" cy="208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Microsoft\Windows\INetCache\Content.Word\20210326_1346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92" y="1700808"/>
            <a:ext cx="264033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4169" y="548680"/>
            <a:ext cx="53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Психические процессы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098" y="1104139"/>
            <a:ext cx="283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«Расскажи сказку»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\Desktop\Фото ТИКО\20210420_07583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3239051" cy="233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Фото ТИКО\20210420_0756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Фото ТИКО\20210420_0758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5" b="28629"/>
          <a:stretch/>
        </p:blipFill>
        <p:spPr bwMode="auto">
          <a:xfrm>
            <a:off x="3675939" y="1412776"/>
            <a:ext cx="2807509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Фото ТИКО\20210420_0758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0" b="25828"/>
          <a:stretch/>
        </p:blipFill>
        <p:spPr bwMode="auto">
          <a:xfrm>
            <a:off x="5627267" y="2420888"/>
            <a:ext cx="2863007" cy="78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Фото ТИКО\20210420_07564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" b="10340"/>
          <a:stretch/>
        </p:blipFill>
        <p:spPr bwMode="auto">
          <a:xfrm>
            <a:off x="4863211" y="3429000"/>
            <a:ext cx="3233198" cy="231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20688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Скинула\Фото с телефона\Camera\IMG_20191114_154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232815" cy="393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 ТИКО\20210329_1547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5133" y="1671651"/>
            <a:ext cx="4176466" cy="337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7122" y="679998"/>
            <a:ext cx="503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ТИКО\IMG_20191114_1557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9"/>
          <a:stretch/>
        </p:blipFill>
        <p:spPr bwMode="auto">
          <a:xfrm>
            <a:off x="644327" y="4077072"/>
            <a:ext cx="2124075" cy="212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ТИКО\IMG_20191114_1557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4" b="10601"/>
          <a:stretch/>
        </p:blipFill>
        <p:spPr bwMode="auto">
          <a:xfrm>
            <a:off x="644327" y="1203218"/>
            <a:ext cx="22288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Скинула\Фото с телефона\Camera\IMG_20190912_1600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3"/>
          <a:stretch/>
        </p:blipFill>
        <p:spPr bwMode="auto">
          <a:xfrm>
            <a:off x="3275856" y="1863633"/>
            <a:ext cx="2000622" cy="192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Скинула\Фото с телефона\Camera\IMG_20190930_1556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11042"/>
            <a:ext cx="2485504" cy="1682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Скинула\Фото с телефона\Camera\IMG_20191007_1630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268760"/>
            <a:ext cx="2729645" cy="220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20210201_1554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1363" y="3936984"/>
            <a:ext cx="2522571" cy="200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1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47667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800" b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разные интеллектуальные качества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: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1340768"/>
            <a:ext cx="6840760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внимание, память, умение находить зависимости и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закономерности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2593" y="2132856"/>
            <a:ext cx="684076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классифицировать и систематизировать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материал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2593" y="2924944"/>
            <a:ext cx="684076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способность к комбинированию деталей и предметов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3486" y="3645024"/>
            <a:ext cx="684076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умение находить ошибки и недостатки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9308" y="4417126"/>
            <a:ext cx="684076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пространственное представление и воображение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0355" y="5157192"/>
            <a:ext cx="6840760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111111"/>
                </a:solidFill>
                <a:latin typeface="Arial"/>
              </a:rPr>
              <a:t>способность предвидеть результаты своих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действий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351721"/>
            <a:ext cx="576064" cy="43204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ТИКО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user\Desktop\Скинула\Фото с телефона\Camera\IMG_20201006_154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5"/>
          <a:stretch/>
        </p:blipFill>
        <p:spPr bwMode="auto">
          <a:xfrm>
            <a:off x="2195736" y="1520738"/>
            <a:ext cx="4176464" cy="48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11111"/>
                </a:solidFill>
                <a:latin typeface="Arial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трансформируемый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игровой конструктор для обучения и игры. Это набор ярких плоскостных фигур из пластмассы, которые шарнирно соединяются между собой. С помощью данного конструктора можно сконструировать бесконечное множество игровых фигур. С этим конструктором с удовольствием занимаются как мальчики, так и девочки, он практичен, гигиенически безопасен, разнообразен, имеет сертификат качества.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692696"/>
            <a:ext cx="2437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ТИКО – это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0050-14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89" y="3645024"/>
            <a:ext cx="3861941" cy="26787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58710"/>
            <a:ext cx="936104" cy="381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ТИКО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1306" y="1478292"/>
            <a:ext cx="3024336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Творческие умения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5836" y="2564904"/>
            <a:ext cx="3024336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Интеллектуальные умения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1698" y="3615031"/>
            <a:ext cx="3024336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Командная работа; коммуникативные умения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5836" y="4671000"/>
            <a:ext cx="302433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Оригинальность мышления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2" idx="3"/>
          </p:cNvCxnSpPr>
          <p:nvPr/>
        </p:nvCxnSpPr>
        <p:spPr>
          <a:xfrm>
            <a:off x="1691680" y="3366922"/>
            <a:ext cx="9489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640645" y="1846500"/>
            <a:ext cx="52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29352" y="2888940"/>
            <a:ext cx="52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629352" y="3969060"/>
            <a:ext cx="5619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40645" y="5005015"/>
            <a:ext cx="52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0645" y="1846500"/>
            <a:ext cx="0" cy="3165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user\Desktop\p_1_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r="4615" b="3233"/>
          <a:stretch/>
        </p:blipFill>
        <p:spPr bwMode="auto">
          <a:xfrm>
            <a:off x="6461760" y="1543803"/>
            <a:ext cx="2142309" cy="37752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249" y="1772816"/>
            <a:ext cx="4824536" cy="362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Обеспечение </a:t>
            </a: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 психических процессов, 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познавательной активности</a:t>
            </a: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развитие </a:t>
            </a: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мелкой моторики;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развитие </a:t>
            </a: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пространственного ориентирования, комбинаторных и конструкторских способностей;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обеспечение </a:t>
            </a: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 детского технического творчества.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 descr="C:\Users\user\Desktop\20201027120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53" y="263691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548680"/>
            <a:ext cx="6234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работы 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ТИКО - конструктором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6206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5703459"/>
              </p:ext>
            </p:extLst>
          </p:nvPr>
        </p:nvGraphicFramePr>
        <p:xfrm>
          <a:off x="755576" y="1175607"/>
          <a:ext cx="7992888" cy="268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712" y="634995"/>
            <a:ext cx="4646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 работы с ТИКО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Фото ТИКО\IMG_20191007_15344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57434"/>
            <a:ext cx="2432927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ТИКО\IMG_20190909_16070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72" y="4046346"/>
            <a:ext cx="164964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ТИКО\IMG_20191114_16124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8246"/>
            <a:ext cx="164274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ТИКО\IMG_20200910_15391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0272"/>
            <a:ext cx="180020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5343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Направления использования ТИКО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760" y="1700808"/>
            <a:ext cx="216024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Высшие психические функции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1650" y="1580875"/>
            <a:ext cx="208823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Сенсорные эталоны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947" y="3808472"/>
            <a:ext cx="1994642" cy="9506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341640"/>
            <a:ext cx="208823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0671" y="5443493"/>
            <a:ext cx="2138658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999816"/>
            <a:ext cx="1997251" cy="8536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Моторика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dn.smartytoys.ru/images/store/62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44" y="1845948"/>
            <a:ext cx="2771016" cy="29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926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Сенсорные эталоны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172" y="1234938"/>
            <a:ext cx="64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1026" name="Picture 2" descr="C:\Users\user\Desktop\Фото ТИКО\20210325_154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1408">
            <a:off x="508930" y="1984042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Фото ТИКО\20210325_154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5764">
            <a:off x="2729128" y="1940230"/>
            <a:ext cx="198056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ТИКО\20210325_1544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3405" y="4318190"/>
            <a:ext cx="2047607" cy="160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ТИКО\20210325_1557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0690" y="2033965"/>
            <a:ext cx="210756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ТИКО\20210325_1556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2914">
            <a:off x="6028591" y="4339165"/>
            <a:ext cx="215836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ТИКО\20210325_1556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899">
            <a:off x="3551241" y="4352878"/>
            <a:ext cx="2149020" cy="15311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427984" y="12374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1238440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размер</a:t>
            </a:r>
          </a:p>
        </p:txBody>
      </p:sp>
    </p:spTree>
    <p:extLst>
      <p:ext uri="{BB962C8B-B14F-4D97-AF65-F5344CB8AC3E}">
        <p14:creationId xmlns:p14="http://schemas.microsoft.com/office/powerpoint/2010/main" val="1919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20688"/>
            <a:ext cx="2786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«Соединение деталей»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ТИКО\20210325_154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5995" y="2312878"/>
            <a:ext cx="381642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user\Desktop\detsad-3561-145789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7856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AppData\Local\Microsoft\Windows\INetCache\Content.Word\20210326_1347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r="26873"/>
          <a:stretch/>
        </p:blipFill>
        <p:spPr bwMode="auto">
          <a:xfrm rot="5400000">
            <a:off x="1712828" y="3209881"/>
            <a:ext cx="2421633" cy="2895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2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7070" y="537409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/>
              </a:rPr>
              <a:t>«</a:t>
            </a:r>
            <a:r>
              <a:rPr lang="ru-RU" sz="2000" b="1" dirty="0">
                <a:latin typeface="Times New Roman"/>
              </a:rPr>
              <a:t>Повтори по образцу</a:t>
            </a:r>
            <a:r>
              <a:rPr lang="ru-RU" sz="2000" b="1" dirty="0" smtClean="0">
                <a:latin typeface="Times New Roman"/>
              </a:rPr>
              <a:t>»</a:t>
            </a:r>
          </a:p>
        </p:txBody>
      </p:sp>
      <p:pic>
        <p:nvPicPr>
          <p:cNvPr id="3" name="Рисунок 2" descr="C:\Users\user\Desktop\Фото ТИКО\IMG_20190909_1554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140">
            <a:off x="434192" y="1014227"/>
            <a:ext cx="1506863" cy="20904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359490"/>
            <a:ext cx="3047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/>
              </a:rPr>
              <a:t>«Дорожка для Зайчика</a:t>
            </a:r>
            <a:r>
              <a:rPr lang="ru-RU" sz="2000" b="1" dirty="0" smtClean="0">
                <a:latin typeface="Times New Roman"/>
              </a:rPr>
              <a:t>»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5517232"/>
            <a:ext cx="349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/>
              </a:rPr>
              <a:t>«Соедини детали в ряд так, чтобы цвет деталей не повторялся</a:t>
            </a:r>
            <a:r>
              <a:rPr lang="ru-RU" sz="2000" b="1" dirty="0" smtClean="0">
                <a:latin typeface="Times New Roman"/>
              </a:rPr>
              <a:t>» </a:t>
            </a:r>
            <a:endParaRPr lang="ru-RU" sz="2000" b="1" dirty="0">
              <a:latin typeface="Times New Roman"/>
            </a:endParaRPr>
          </a:p>
        </p:txBody>
      </p:sp>
      <p:pic>
        <p:nvPicPr>
          <p:cNvPr id="1026" name="Picture 2" descr="C:\Users\user\Desktop\Фото ТИКО\20210329_08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2492" y="4124215"/>
            <a:ext cx="2534468" cy="19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ТИКО\20210329_080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4622">
            <a:off x="6145421" y="4280068"/>
            <a:ext cx="2509685" cy="188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ТИКО\20210329_081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7588" y="1443653"/>
            <a:ext cx="2371357" cy="17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C:\Users\user\Desktop\Фото ТИКО\20210329_1551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1451">
            <a:off x="6371186" y="1442308"/>
            <a:ext cx="2480208" cy="178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user\Desktop\Фото ТИКО\20210329_1543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0685" y="1160157"/>
            <a:ext cx="2309361" cy="173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user\Desktop\Фото ТИКО\20210329_1544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535" y="3588807"/>
            <a:ext cx="2335838" cy="1728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8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259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2021-03-25T03:09:56Z</dcterms:created>
  <dcterms:modified xsi:type="dcterms:W3CDTF">2021-04-20T05:30:20Z</dcterms:modified>
</cp:coreProperties>
</file>