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68" r:id="rId7"/>
    <p:sldMasterId id="2147483792" r:id="rId8"/>
    <p:sldMasterId id="2147483804" r:id="rId9"/>
    <p:sldMasterId id="2147483816" r:id="rId10"/>
    <p:sldMasterId id="2147483840" r:id="rId11"/>
    <p:sldMasterId id="2147483852" r:id="rId12"/>
  </p:sldMasterIdLst>
  <p:notesMasterIdLst>
    <p:notesMasterId r:id="rId25"/>
  </p:notesMasterIdLst>
  <p:sldIdLst>
    <p:sldId id="258" r:id="rId13"/>
    <p:sldId id="259" r:id="rId14"/>
    <p:sldId id="274" r:id="rId15"/>
    <p:sldId id="260" r:id="rId16"/>
    <p:sldId id="261" r:id="rId17"/>
    <p:sldId id="262" r:id="rId18"/>
    <p:sldId id="276" r:id="rId19"/>
    <p:sldId id="267" r:id="rId20"/>
    <p:sldId id="269" r:id="rId21"/>
    <p:sldId id="270" r:id="rId22"/>
    <p:sldId id="271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E8F16-5627-4FAE-853A-F5FC85BD3D3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FA3F-0B07-4BFD-8E7D-A8EBE377F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052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708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353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620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604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203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099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731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645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981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7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365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777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131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747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842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024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880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114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913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288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2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105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902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7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045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984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935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336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640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417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40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8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948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598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760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0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10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52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0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23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59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2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8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0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51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9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94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6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64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30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58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83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0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49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27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08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09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65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94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84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17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6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45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4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05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85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61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76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28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8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8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89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95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99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9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14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71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22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820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546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303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547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18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1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724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9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350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524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075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520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5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059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960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315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258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40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8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357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54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97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073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634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373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205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841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89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9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16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809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44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27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390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635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7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41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388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618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7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188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419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44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497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509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49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512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998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5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914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5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1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3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8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9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1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79512" y="908720"/>
            <a:ext cx="8786874" cy="6477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«ДЕТСКИЙ САД ДЛЯ РЕБЯТ»</a:t>
            </a:r>
            <a:endParaRPr lang="es-ES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Prezentacii.com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99"/>
                </a:solidFill>
              </a:rPr>
              <a:t>(адаптация детей раннего возраста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99"/>
                </a:solidFill>
              </a:rPr>
              <a:t>к условиям ДОУ)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2521" y="522920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МАДОУ 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«Детский сад №1»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6586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</a:rPr>
              <a:t>3.Ходите с ребенком в гости и приглашайте гостей к себе, желательно с детьми разного возраста </a:t>
            </a:r>
            <a:r>
              <a:rPr lang="ru-RU" b="1" dirty="0" smtClean="0">
                <a:solidFill>
                  <a:srgbClr val="000099"/>
                </a:solidFill>
                <a:ea typeface="Times New Roman" pitchFamily="18" charset="0"/>
              </a:rPr>
              <a:t>– учите ребенка общаться, вместе играть, давать играть свои игрушки, просить чужие и т.п. – показывайте, как это надо делать.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99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</a:rPr>
              <a:t>4.Играйте с ребенком дома в детский сад</a:t>
            </a:r>
            <a:r>
              <a:rPr lang="ru-RU" b="1" dirty="0" smtClean="0">
                <a:solidFill>
                  <a:srgbClr val="000099"/>
                </a:solidFill>
                <a:ea typeface="Times New Roman" pitchFamily="18" charset="0"/>
              </a:rPr>
              <a:t>, начиная от бытовых процессов (кормление, одевание, сон), до игр и занятий. Роль ребенка может выполнять сам ребенок или какая-нибудь игрушка. </a:t>
            </a:r>
          </a:p>
        </p:txBody>
      </p:sp>
      <p:pic>
        <p:nvPicPr>
          <p:cNvPr id="6146" name="Picture 2" descr="D:\Desktop\ВСЕ ФОТКИ\Т.В. Леонтьева\IMG_2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Desktop\ВСЕ ФОТКИ\Ранний возр. 2 гр\DSCN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8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99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ea typeface="Times New Roman" pitchFamily="18" charset="0"/>
              </a:rPr>
              <a:t>5</a:t>
            </a: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</a:rPr>
              <a:t>.Обязательно соблюдайте график адаптации</a:t>
            </a:r>
            <a:r>
              <a:rPr lang="ru-RU" b="1" dirty="0" smtClean="0">
                <a:solidFill>
                  <a:srgbClr val="000099"/>
                </a:solidFill>
                <a:ea typeface="Times New Roman" pitchFamily="18" charset="0"/>
              </a:rPr>
              <a:t>, т.е. режим кратковременного пребывания ребенка в детском саду, начиная с 2 - 4-х часов. Дайте ребенку возможность постепенно привыкнуть к новым условиям, к новым людям, к новым правилам, к отсутствию мамы. </a:t>
            </a:r>
            <a:endParaRPr lang="ru-RU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</a:rPr>
              <a:t>6.Можете дать ребенку с собой игрушку или книжку, словом «кусочек» дома. 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2313779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99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ea typeface="Times New Roman" pitchFamily="18" charset="0"/>
              </a:rPr>
              <a:t>7</a:t>
            </a: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</a:rPr>
              <a:t>.Поддерживайте </a:t>
            </a:r>
            <a:r>
              <a:rPr lang="ru-RU" b="1" dirty="0">
                <a:solidFill>
                  <a:srgbClr val="C00000"/>
                </a:solidFill>
                <a:ea typeface="Times New Roman" pitchFamily="18" charset="0"/>
              </a:rPr>
              <a:t>ребенка в период адаптации</a:t>
            </a:r>
            <a:r>
              <a:rPr lang="ru-RU" b="1" dirty="0">
                <a:solidFill>
                  <a:srgbClr val="000099"/>
                </a:solidFill>
                <a:ea typeface="Times New Roman" pitchFamily="18" charset="0"/>
              </a:rPr>
              <a:t>, меньше обращайте внимания на его капризы, дарите ему свое тепло и любовь. Постарайтесь не менять ничего в жизни ребенка в этот период. Берегите нервную систему ребенка!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099733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ea typeface="Times New Roman" pitchFamily="18" charset="0"/>
              </a:rPr>
              <a:t>Если учтены все предыдущие рекомендации, </a:t>
            </a:r>
            <a:endParaRPr lang="ru-RU" b="1" dirty="0" smtClean="0">
              <a:solidFill>
                <a:srgbClr val="C00000"/>
              </a:solidFill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</a:rPr>
              <a:t>то </a:t>
            </a:r>
            <a:r>
              <a:rPr lang="ru-RU" b="1" dirty="0">
                <a:solidFill>
                  <a:srgbClr val="C00000"/>
                </a:solidFill>
                <a:ea typeface="Times New Roman" pitchFamily="18" charset="0"/>
              </a:rPr>
              <a:t>уже 90% самого сложного позади.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11347">
            <a:off x="2051720" y="2636912"/>
            <a:ext cx="5143536" cy="928694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</a:rPr>
              <a:t>СПАСИБО ЗА ВНИМАНИЕ</a:t>
            </a:r>
            <a:r>
              <a:rPr lang="ru-RU" dirty="0" smtClean="0">
                <a:solidFill>
                  <a:srgbClr val="000000"/>
                </a:solidFill>
              </a:rPr>
              <a:t>!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548680"/>
            <a:ext cx="2590800" cy="213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Мои рисунки\явления природы\тучки\klip_181_12g_a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20688"/>
            <a:ext cx="15906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Мои рисунки\явления природы\тучки\klip_181_12g_a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15906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Мои рисунки\явления природы\тучки\klip_181_12g_a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5906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50674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214810" y="357167"/>
            <a:ext cx="4572032" cy="43704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 pitchFamily="18" charset="0"/>
              </a:rPr>
              <a:t>«Детство </a:t>
            </a:r>
            <a:r>
              <a:rPr lang="ru-RU" sz="2000" b="1" dirty="0" smtClean="0">
                <a:solidFill>
                  <a:srgbClr val="000099"/>
                </a:solidFill>
                <a:ea typeface="Times New Roman" pitchFamily="18" charset="0"/>
              </a:rPr>
              <a:t>— это важнейший период человеческой жизни, не подготовка к будущей жизни, а настоящая, яркая, самобытная, неповторимая жизнь. И от того, кто вел ребенка за руку в детские годы, что вошло в его разум и сердце из окружающего мира — от этого в решающей степени зависит, каким человеком станет сегодняшний малыш».</a:t>
            </a:r>
            <a:endParaRPr lang="ru-RU" sz="2000" b="1" dirty="0" smtClean="0">
              <a:solidFill>
                <a:srgbClr val="000099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ea typeface="Times New Roman" pitchFamily="18" charset="0"/>
              </a:rPr>
              <a:t>                                                                  В.А. Сухомлинский </a:t>
            </a:r>
            <a:endParaRPr lang="ru-RU" sz="2000" b="1" dirty="0" smtClean="0">
              <a:solidFill>
                <a:srgbClr val="000099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76435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143248"/>
            <a:ext cx="294799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33396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38"/>
          <a:stretch>
            <a:fillRect/>
          </a:stretch>
        </p:blipFill>
        <p:spPr>
          <a:xfrm>
            <a:off x="17037" y="0"/>
            <a:ext cx="9135929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88757" y="476672"/>
            <a:ext cx="4392488" cy="24208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/>
              <a:t>Это </a:t>
            </a:r>
            <a:r>
              <a:rPr lang="ru-RU" sz="2000" b="1" dirty="0" smtClean="0"/>
              <a:t>сложный </a:t>
            </a:r>
            <a:r>
              <a:rPr lang="ru-RU" sz="2000" b="1" dirty="0"/>
              <a:t>процесс приспособления  организма к новым условиям, который происходит на разных уровнях – физиологическом, социальном </a:t>
            </a:r>
            <a:r>
              <a:rPr lang="ru-RU" sz="2000" b="1" dirty="0" smtClean="0"/>
              <a:t>и конечно на </a:t>
            </a:r>
            <a:r>
              <a:rPr lang="ru-RU" sz="2000" b="1" dirty="0"/>
              <a:t>психологическом.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21054590">
            <a:off x="1776301" y="3642208"/>
            <a:ext cx="2915816" cy="221457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000" i="1" u="sng" dirty="0" smtClean="0"/>
          </a:p>
          <a:p>
            <a:pPr algn="ctr"/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Адаптация как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процесс</a:t>
            </a:r>
          </a:p>
          <a:p>
            <a:pPr algn="ctr"/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позиции </a:t>
            </a:r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ребёнка</a:t>
            </a:r>
            <a:endParaRPr lang="ru-RU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3429000"/>
            <a:ext cx="3915857" cy="22322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/>
              <a:t>Приспособление </a:t>
            </a:r>
            <a:r>
              <a:rPr lang="ru-RU" sz="2000" b="1" dirty="0"/>
              <a:t>организма к новой обстановке, а для ребенка детский сад, несомненно, является новым, еще неизвестным пространством, с новым окружением и новыми отношениями.</a:t>
            </a: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 rot="890146">
            <a:off x="7020272" y="764704"/>
            <a:ext cx="194636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i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Что такое </a:t>
            </a:r>
            <a:endParaRPr lang="ru-RU" sz="2400" b="1" i="1" u="sng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i="1" u="sng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адаптация</a:t>
            </a:r>
            <a:r>
              <a:rPr lang="ru-RU" sz="2400" b="1" i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5432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Факторы, определяющие успешность  адаптации детей к ДОУ</a:t>
            </a:r>
            <a:r>
              <a:rPr lang="ru-RU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: </a:t>
            </a:r>
            <a:endParaRPr lang="ru-RU" sz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Desktop\ВСЕ ФОТКИ\Новая папка (2)\DSCN8183.JPG"/>
          <p:cNvPicPr>
            <a:picLocks noChangeAspect="1" noChangeArrowheads="1"/>
          </p:cNvPicPr>
          <p:nvPr/>
        </p:nvPicPr>
        <p:blipFill rotWithShape="1">
          <a:blip r:embed="rId2" cstate="print"/>
          <a:srcRect l="23809" r="12113"/>
          <a:stretch/>
        </p:blipFill>
        <p:spPr bwMode="auto">
          <a:xfrm>
            <a:off x="3635896" y="1868047"/>
            <a:ext cx="2083296" cy="243838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2830" y="1916832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>
                <a:ea typeface="Times New Roman" pitchFamily="18" charset="0"/>
              </a:rPr>
              <a:t>состояние здоровья и уровень развития </a:t>
            </a:r>
            <a:r>
              <a:rPr lang="ru-RU" sz="1600" b="1" dirty="0" smtClean="0">
                <a:ea typeface="Times New Roman" pitchFamily="18" charset="0"/>
              </a:rPr>
              <a:t>ребенка</a:t>
            </a:r>
            <a:endParaRPr lang="ru-RU" sz="1600" b="1" dirty="0">
              <a:ea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1606" y="1788691"/>
            <a:ext cx="2496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>
                <a:ea typeface="Times New Roman" pitchFamily="18" charset="0"/>
              </a:rPr>
              <a:t>возраст, в котором малыш поступает в детское </a:t>
            </a:r>
            <a:r>
              <a:rPr lang="ru-RU" sz="1600" b="1" dirty="0" smtClean="0">
                <a:ea typeface="Times New Roman" pitchFamily="18" charset="0"/>
              </a:rPr>
              <a:t>учреждение</a:t>
            </a:r>
            <a:endParaRPr lang="ru-RU" sz="1600" b="1" dirty="0"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293095"/>
            <a:ext cx="4660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FF0000"/>
                </a:solidFill>
                <a:ea typeface="Times New Roman" pitchFamily="18" charset="0"/>
              </a:rPr>
              <a:t>степень </a:t>
            </a:r>
            <a:r>
              <a:rPr lang="ru-RU" sz="1600" b="1" dirty="0" err="1">
                <a:solidFill>
                  <a:srgbClr val="FF0000"/>
                </a:solidFill>
                <a:ea typeface="Times New Roman" pitchFamily="18" charset="0"/>
              </a:rPr>
              <a:t>сформированности</a:t>
            </a:r>
            <a:r>
              <a:rPr lang="ru-RU" sz="1600" b="1" dirty="0">
                <a:solidFill>
                  <a:srgbClr val="FF0000"/>
                </a:solidFill>
                <a:ea typeface="Times New Roman" pitchFamily="18" charset="0"/>
              </a:rPr>
              <a:t> у ребенка общения с </a:t>
            </a:r>
            <a:r>
              <a:rPr lang="ru-RU" sz="1600" b="1" dirty="0" smtClean="0">
                <a:solidFill>
                  <a:srgbClr val="FF0000"/>
                </a:solidFill>
                <a:ea typeface="Times New Roman" pitchFamily="18" charset="0"/>
              </a:rPr>
              <a:t>окружающими </a:t>
            </a:r>
            <a:r>
              <a:rPr lang="ru-RU" sz="1600" b="1" dirty="0" smtClean="0">
                <a:solidFill>
                  <a:srgbClr val="FF0000"/>
                </a:solidFill>
              </a:rPr>
              <a:t>взрослыми и сверстниками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1463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Приближенность домашнего режима к режиму детского 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сада</a:t>
            </a:r>
            <a:endParaRPr lang="ru-RU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389" y="3025873"/>
            <a:ext cx="2833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err="1">
                <a:solidFill>
                  <a:prstClr val="black"/>
                </a:solidFill>
                <a:latin typeface="Arial" charset="0"/>
              </a:rPr>
              <a:t>Сформированность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 предметной и игровой </a:t>
            </a: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деятельности</a:t>
            </a:r>
            <a:endParaRPr lang="ru-RU" sz="16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914" y="3886309"/>
            <a:ext cx="2749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Темперамент </a:t>
            </a: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ребенка</a:t>
            </a:r>
            <a:endParaRPr lang="ru-RU" sz="16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5602" y="3006166"/>
            <a:ext cx="2363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Характеристика нервной </a:t>
            </a: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системы</a:t>
            </a: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0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357166"/>
            <a:ext cx="8775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 затруднения адаптации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992" y="1842442"/>
            <a:ext cx="2202608" cy="235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7842" y="2178785"/>
            <a:ext cx="3328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/>
              <a:t>частые </a:t>
            </a:r>
            <a:r>
              <a:rPr lang="ru-RU" sz="1600" b="1" dirty="0" smtClean="0"/>
              <a:t>заболевания матери </a:t>
            </a:r>
            <a:r>
              <a:rPr lang="ru-RU" sz="1600" b="1" dirty="0"/>
              <a:t>во время </a:t>
            </a:r>
            <a:r>
              <a:rPr lang="ru-RU" sz="1600" b="1" dirty="0" smtClean="0"/>
              <a:t>беременности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257" y="3154554"/>
            <a:ext cx="3096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/>
              <a:t>Конфликтные отношения </a:t>
            </a:r>
            <a:r>
              <a:rPr lang="ru-RU" sz="1600" b="1" dirty="0"/>
              <a:t>между </a:t>
            </a:r>
            <a:r>
              <a:rPr lang="ru-RU" sz="1600" b="1" dirty="0" smtClean="0"/>
              <a:t>родителями 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21735" y="3022024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/>
              <a:t>отставание ребенка в нервно-психическом </a:t>
            </a:r>
            <a:r>
              <a:rPr lang="ru-RU" sz="1600" b="1" dirty="0" smtClean="0"/>
              <a:t>развитии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07373" y="2122345"/>
            <a:ext cx="2710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/>
              <a:t>наличие хронических </a:t>
            </a:r>
            <a:r>
              <a:rPr lang="ru-RU" sz="1600" b="1" dirty="0" smtClean="0"/>
              <a:t>заболеваний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5552" y="1124744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FF0000"/>
                </a:solidFill>
              </a:rPr>
              <a:t>несоответствие домашнего режима режиму </a:t>
            </a:r>
            <a:r>
              <a:rPr lang="ru-RU" sz="1600" b="1" dirty="0" smtClean="0">
                <a:solidFill>
                  <a:srgbClr val="FF0000"/>
                </a:solidFill>
              </a:rPr>
              <a:t>ДОУ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42930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элементарных культурно-гигиенических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навыков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92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6838"/>
          <a:stretch/>
        </p:blipFill>
        <p:spPr bwMode="auto">
          <a:xfrm rot="21178092">
            <a:off x="539552" y="1146255"/>
            <a:ext cx="2884619" cy="293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1920" y="836712"/>
            <a:ext cx="48744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ea typeface="Times New Roman" pitchFamily="18" charset="0"/>
              </a:rPr>
              <a:t>Очень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важно,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ea typeface="Times New Roman" pitchFamily="18" charset="0"/>
              </a:rPr>
              <a:t>чтобы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родители</a:t>
            </a:r>
            <a:r>
              <a:rPr lang="ru-RU" sz="2400" b="1" dirty="0" smtClean="0">
                <a:solidFill>
                  <a:srgbClr val="000099"/>
                </a:solidFill>
                <a:ea typeface="Times New Roman" pitchFamily="18" charset="0"/>
              </a:rPr>
              <a:t> в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адаптационный период </a:t>
            </a:r>
            <a:r>
              <a:rPr lang="ru-RU" sz="2400" b="1" dirty="0" smtClean="0">
                <a:solidFill>
                  <a:srgbClr val="000099"/>
                </a:solidFill>
                <a:ea typeface="Times New Roman" pitchFamily="18" charset="0"/>
              </a:rPr>
              <a:t>относились к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ребенку</a:t>
            </a:r>
            <a:r>
              <a:rPr lang="ru-RU" sz="2400" b="1" dirty="0" smtClean="0">
                <a:solidFill>
                  <a:srgbClr val="000099"/>
                </a:solidFill>
                <a:ea typeface="Times New Roman" pitchFamily="18" charset="0"/>
              </a:rPr>
              <a:t> очень бережно и внимательно, стремились помочь ему пережить этот трудный момент жизни, а не упорствовали в своих воспитательных планах, не боролись с капризами.</a:t>
            </a:r>
            <a:endParaRPr lang="ru-RU" sz="24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3525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4"/>
            <a:ext cx="37856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Первый уровень:</a:t>
            </a:r>
            <a:r>
              <a:rPr lang="ru-RU" sz="2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Тяжелый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(от 2 до 6 месяцев)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3590">
            <a:off x="457378" y="677497"/>
            <a:ext cx="2051231" cy="205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10869" y="2214050"/>
            <a:ext cx="30893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Второй уровень: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Средний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(20-40 дней)</a:t>
            </a:r>
          </a:p>
        </p:txBody>
      </p:sp>
      <p:pic>
        <p:nvPicPr>
          <p:cNvPr id="5" name="Picture 2" descr="D:\Desktop\ВСЕ ФОТКИ\Новая папка (149)\P101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241">
            <a:off x="6346983" y="2212200"/>
            <a:ext cx="2284694" cy="1713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0869" y="3789040"/>
            <a:ext cx="32861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Третий уровень: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Легкий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(10-15 дней)</a:t>
            </a:r>
            <a:endParaRPr lang="ru-RU" sz="2200" b="1" dirty="0">
              <a:solidFill>
                <a:srgbClr val="000099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1370">
            <a:off x="470393" y="3063910"/>
            <a:ext cx="2697271" cy="187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777988">
            <a:off x="5349092" y="283310"/>
            <a:ext cx="3824777" cy="158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Уровни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адаптации</a:t>
            </a:r>
            <a:endParaRPr lang="ru-RU" sz="4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0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214810" y="357166"/>
            <a:ext cx="457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0099"/>
                </a:solidFill>
                <a:ea typeface="Times New Roman" pitchFamily="18" charset="0"/>
              </a:rPr>
              <a:t>спокойное, бодрое, веселое настроение ребенка в момент расставания и встреч с родителями;  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0099"/>
                </a:solidFill>
                <a:ea typeface="Times New Roman" pitchFamily="18" charset="0"/>
              </a:rPr>
              <a:t>уравновешенное настроение в течение дня;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0099"/>
                </a:solidFill>
                <a:ea typeface="Times New Roman" pitchFamily="18" charset="0"/>
              </a:rPr>
              <a:t>умение общаться со сверстниками, не конфликтовать; 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0099"/>
                </a:solidFill>
                <a:ea typeface="Times New Roman" pitchFamily="18" charset="0"/>
              </a:rPr>
              <a:t>желание есть самостоятельно, доедать положенную норму до конца;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0099"/>
                </a:solidFill>
                <a:ea typeface="Times New Roman" pitchFamily="18" charset="0"/>
              </a:rPr>
              <a:t>спокойный дневной сон в группе до назначенного по режиму времени;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0099"/>
                </a:solidFill>
                <a:ea typeface="Times New Roman" pitchFamily="18" charset="0"/>
              </a:rPr>
              <a:t>хороший аппетит, желание есть пищу самостоятельно,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адекватное отношение ко </a:t>
            </a:r>
            <a:r>
              <a:rPr lang="ru-RU" b="1" dirty="0" err="1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взрослыму</a:t>
            </a:r>
            <a:r>
              <a:rPr lang="ru-RU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, общение с ними по собственной инициативе.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solidFill>
                <a:srgbClr val="000099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57166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Показателями окончания адаптационного периода являлись </a:t>
            </a:r>
            <a:endParaRPr lang="ru-RU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57190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02059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14282" y="357166"/>
            <a:ext cx="864399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Рекомендации родителям по адаптации ребенка к ДОУ.</a:t>
            </a:r>
            <a:endParaRPr lang="ru-RU" b="1" dirty="0" smtClean="0">
              <a:solidFill>
                <a:srgbClr val="00660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1. </a:t>
            </a:r>
            <a:r>
              <a:rPr lang="ru-RU" b="1" u="sng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Самое главное – положительный настрой на детский сад</a:t>
            </a:r>
            <a:r>
              <a:rPr lang="ru-RU" b="1" u="sng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если вы верите, что детский сад самое лучшее место на земле для вашего ребенка.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Если вы так не считаете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займитесь аутотренингом - возьмите листочек и напишите в ответ </a:t>
            </a:r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на вопрос «Зачем мне нужен детский сад?» 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все </a:t>
            </a:r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позитивное</a:t>
            </a:r>
            <a:r>
              <a:rPr lang="ru-RU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, что вы знаете по этому поводу (например, «У моего ребенка расширится круг общения, а это очень полезно для его развития» - да-да, даже негативный опыт полезен, так как ребенок развивается только преодолевая препятствия, как, впрочем, и любой человек, или «Я могу спокойно ходить в магазин, не отдирая орущего ребенка от ярких коробок» и т.п. 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2. </a:t>
            </a:r>
            <a:r>
              <a:rPr lang="ru-RU" b="1" u="sng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Чаще гуляйте с ребенком на детской площадке</a:t>
            </a:r>
            <a:r>
              <a:rPr lang="ru-RU" b="1" u="sng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не торопитесь вмешиваться в любой конфликт, дайте ребенку возможность поучиться самому найти выход из ситуации, а себе возможность погордиться за ребенка «Вот какой молодец, как ловко забрал свою игрушку, значит может постоять за свое имущество». </a:t>
            </a:r>
            <a:endParaRPr lang="ru-RU" b="1" dirty="0" smtClean="0">
              <a:solidFill>
                <a:srgbClr val="000099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Мо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720</Words>
  <Application>Microsoft Office PowerPoint</Application>
  <PresentationFormat>Экран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9_Diseño predeterminado</vt:lpstr>
      <vt:lpstr>11_Diseño predeterminado</vt:lpstr>
      <vt:lpstr>12_Diseño predeterminado</vt:lpstr>
      <vt:lpstr>13_Diseño predeterminado</vt:lpstr>
      <vt:lpstr>15_Diseño predeterminado</vt:lpstr>
      <vt:lpstr>Моя презентация</vt:lpstr>
      <vt:lpstr> «ДЕТСКИЙ САД ДЛЯ РЕБЯТ»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«ДЕТСКИЙ САД ДЛЯ РЕБЯТ»</dc:title>
  <dc:creator>user</dc:creator>
  <cp:lastModifiedBy>user</cp:lastModifiedBy>
  <cp:revision>13</cp:revision>
  <dcterms:created xsi:type="dcterms:W3CDTF">2022-05-16T10:51:39Z</dcterms:created>
  <dcterms:modified xsi:type="dcterms:W3CDTF">2022-05-18T17:03:21Z</dcterms:modified>
</cp:coreProperties>
</file>